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8" r:id="rId5"/>
    <p:sldId id="269" r:id="rId6"/>
    <p:sldId id="258" r:id="rId7"/>
    <p:sldId id="277" r:id="rId8"/>
    <p:sldId id="259" r:id="rId9"/>
    <p:sldId id="261" r:id="rId10"/>
    <p:sldId id="262" r:id="rId11"/>
    <p:sldId id="263" r:id="rId12"/>
    <p:sldId id="279" r:id="rId13"/>
    <p:sldId id="280" r:id="rId14"/>
    <p:sldId id="270" r:id="rId15"/>
    <p:sldId id="292" r:id="rId16"/>
    <p:sldId id="271" r:id="rId17"/>
    <p:sldId id="274" r:id="rId18"/>
    <p:sldId id="278" r:id="rId19"/>
    <p:sldId id="260" r:id="rId20"/>
    <p:sldId id="264" r:id="rId21"/>
    <p:sldId id="293" r:id="rId22"/>
    <p:sldId id="294" r:id="rId23"/>
    <p:sldId id="295" r:id="rId24"/>
    <p:sldId id="275" r:id="rId25"/>
    <p:sldId id="296" r:id="rId26"/>
    <p:sldId id="266"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485" y="82"/>
      </p:cViewPr>
      <p:guideLst>
        <p:guide orient="horz" pos="2160"/>
        <p:guide pos="28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a:p>
        </p:txBody>
      </p:sp>
      <p:sp>
        <p:nvSpPr>
          <p:cNvPr id="28" name="Date Placeholder 27"/>
          <p:cNvSpPr>
            <a:spLocks noGrp="1"/>
          </p:cNvSpPr>
          <p:nvPr>
            <p:ph type="dt" sz="half" idx="10"/>
          </p:nvPr>
        </p:nvSpPr>
        <p:spPr/>
        <p:txBody>
          <a:bodyPr/>
          <a:lstStyle/>
          <a:p>
            <a:fld id="{8671249D-8291-4031-A26F-8C4FA15764FF}" type="datetimeFigureOut">
              <a:rPr lang="en-US" smtClean="0"/>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E3C6C619-69D3-4BBF-8744-2B33FE41C020}" type="slidenum">
              <a:rPr lang="en-US" smtClean="0"/>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671249D-8291-4031-A26F-8C4FA15764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C6C619-69D3-4BBF-8744-2B33FE41C020}"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E3C6C619-69D3-4BBF-8744-2B33FE41C020}" type="slidenum">
              <a:rPr lang="en-US" smtClean="0"/>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671249D-8291-4031-A26F-8C4FA15764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endParaRPr kumimoji="0" lang="en-US"/>
          </a:p>
        </p:txBody>
      </p:sp>
      <p:sp>
        <p:nvSpPr>
          <p:cNvPr id="4" name="Date Placeholder 3"/>
          <p:cNvSpPr>
            <a:spLocks noGrp="1"/>
          </p:cNvSpPr>
          <p:nvPr>
            <p:ph type="dt" sz="half" idx="10"/>
          </p:nvPr>
        </p:nvSpPr>
        <p:spPr/>
        <p:txBody>
          <a:bodyPr/>
          <a:lstStyle/>
          <a:p>
            <a:fld id="{8671249D-8291-4031-A26F-8C4FA15764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E3C6C619-69D3-4BBF-8744-2B33FE41C020}" type="slidenum">
              <a:rPr lang="en-US" smtClean="0"/>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endParaRPr kumimoji="0" lang="en-US"/>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8671249D-8291-4031-A26F-8C4FA15764FF}" type="datetimeFigureOut">
              <a:rPr lang="en-US" smtClean="0"/>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E3C6C619-69D3-4BBF-8744-2B33FE41C020}" type="slidenum">
              <a:rPr lang="en-US" smtClean="0"/>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8671249D-8291-4031-A26F-8C4FA15764F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C6C619-69D3-4BBF-8744-2B33FE41C020}" type="slidenum">
              <a:rPr lang="en-US" smtClean="0"/>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7" name="Date Placeholder 6"/>
          <p:cNvSpPr>
            <a:spLocks noGrp="1"/>
          </p:cNvSpPr>
          <p:nvPr>
            <p:ph type="dt" sz="half" idx="10"/>
          </p:nvPr>
        </p:nvSpPr>
        <p:spPr/>
        <p:txBody>
          <a:bodyPr/>
          <a:lstStyle/>
          <a:p>
            <a:fld id="{8671249D-8291-4031-A26F-8C4FA15764FF}" type="datetimeFigureOut">
              <a:rPr lang="en-US" smtClean="0"/>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E3C6C619-69D3-4BBF-8744-2B33FE41C020}" type="slidenum">
              <a:rPr lang="en-US" smtClean="0"/>
            </a:fld>
            <a:endParaRPr lang="en-US"/>
          </a:p>
        </p:txBody>
      </p:sp>
      <p:sp>
        <p:nvSpPr>
          <p:cNvPr id="23" name="Title 22"/>
          <p:cNvSpPr>
            <a:spLocks noGrp="1"/>
          </p:cNvSpPr>
          <p:nvPr>
            <p:ph type="title"/>
          </p:nvPr>
        </p:nvSpPr>
        <p:spPr/>
        <p:txBody>
          <a:bodyPr rtlCol="0" anchor="b" anchorCtr="0"/>
          <a:lstStyle/>
          <a:p>
            <a:r>
              <a:rPr kumimoji="0" lang="en-US"/>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Date Placeholder 2"/>
          <p:cNvSpPr>
            <a:spLocks noGrp="1"/>
          </p:cNvSpPr>
          <p:nvPr>
            <p:ph type="dt" sz="half" idx="10"/>
          </p:nvPr>
        </p:nvSpPr>
        <p:spPr/>
        <p:txBody>
          <a:bodyPr/>
          <a:lstStyle/>
          <a:p>
            <a:fld id="{8671249D-8291-4031-A26F-8C4FA15764F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E3C6C619-69D3-4BBF-8744-2B33FE41C020}"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8671249D-8291-4031-A26F-8C4FA15764F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E3C6C619-69D3-4BBF-8744-2B33FE41C02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endParaRPr kumimoji="0" lang="en-US"/>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E3C6C619-69D3-4BBF-8744-2B33FE41C020}" type="slidenum">
              <a:rPr lang="en-US" smtClean="0"/>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8671249D-8291-4031-A26F-8C4FA15764FF}" type="datetimeFigureOut">
              <a:rPr lang="en-US" smtClean="0"/>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E3C6C619-69D3-4BBF-8744-2B33FE41C020}" type="slidenum">
              <a:rPr lang="en-US" smtClean="0"/>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endParaRPr kumimoji="0" lang="en-US"/>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8671249D-8291-4031-A26F-8C4FA15764FF}" type="datetimeFigureOut">
              <a:rPr lang="en-US" smtClean="0"/>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8671249D-8291-4031-A26F-8C4FA15764FF}" type="datetimeFigureOut">
              <a:rPr lang="en-US" smtClean="0"/>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E3C6C619-69D3-4BBF-8744-2B33FE41C020}" type="slidenum">
              <a:rPr lang="en-US" smtClean="0"/>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endParaRPr kumimoji="0" lang="en-US"/>
          </a:p>
          <a:p>
            <a:pPr lvl="1" eaLnBrk="1" latinLnBrk="0" hangingPunct="1"/>
            <a:r>
              <a:rPr kumimoji="0" lang="en-US"/>
              <a:t>Second level</a:t>
            </a:r>
            <a:endParaRPr kumimoji="0" lang="en-US"/>
          </a:p>
          <a:p>
            <a:pPr lvl="2" eaLnBrk="1" latinLnBrk="0" hangingPunct="1"/>
            <a:r>
              <a:rPr kumimoji="0" lang="en-US"/>
              <a:t>Third level</a:t>
            </a:r>
            <a:endParaRPr kumimoji="0" lang="en-US"/>
          </a:p>
          <a:p>
            <a:pPr lvl="3" eaLnBrk="1" latinLnBrk="0" hangingPunct="1"/>
            <a:r>
              <a:rPr kumimoji="0" lang="en-US"/>
              <a:t>Fourth level</a:t>
            </a:r>
            <a:endParaRPr kumimoji="0" lang="en-US"/>
          </a:p>
          <a:p>
            <a:pPr lvl="4" eaLnBrk="1" latinLnBrk="0" hangingPunct="1"/>
            <a:r>
              <a:rPr kumimoji="0" lang="en-US"/>
              <a:t>Fifth level</a:t>
            </a:r>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panose="05000000000000000000"/>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panose="05000000000000000000"/>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62500" lnSpcReduction="20000"/>
          </a:bodyPr>
          <a:lstStyle/>
          <a:p>
            <a:pPr algn="l"/>
            <a:r>
              <a:rPr lang="en-US" dirty="0"/>
              <a:t>Member : 1</a:t>
            </a:r>
            <a:endParaRPr lang="en-US" dirty="0"/>
          </a:p>
          <a:p>
            <a:pPr algn="l"/>
            <a:r>
              <a:rPr lang="en-US" dirty="0"/>
              <a:t>Name: Hardik Vaviya</a:t>
            </a:r>
            <a:endParaRPr lang="en-US" dirty="0"/>
          </a:p>
          <a:p>
            <a:pPr algn="l"/>
            <a:r>
              <a:rPr lang="en-US" dirty="0"/>
              <a:t>Enrollment no: 170510101083</a:t>
            </a:r>
            <a:endParaRPr lang="en-US" dirty="0"/>
          </a:p>
          <a:p>
            <a:pPr algn="l"/>
            <a:endParaRPr lang="en-US" dirty="0"/>
          </a:p>
          <a:p>
            <a:pPr algn="l"/>
            <a:r>
              <a:rPr lang="en-US" dirty="0"/>
              <a:t>Member : 2</a:t>
            </a:r>
            <a:endParaRPr lang="en-US" dirty="0"/>
          </a:p>
          <a:p>
            <a:pPr algn="l"/>
            <a:r>
              <a:rPr lang="en-US" dirty="0"/>
              <a:t>Name: Shubham Shukla</a:t>
            </a:r>
            <a:endParaRPr lang="en-US" dirty="0"/>
          </a:p>
          <a:p>
            <a:pPr algn="l"/>
            <a:r>
              <a:rPr lang="en-US" dirty="0"/>
              <a:t>Enrollment no:170510101092</a:t>
            </a:r>
            <a:endParaRPr lang="en-US" dirty="0"/>
          </a:p>
          <a:p>
            <a:pPr algn="l"/>
            <a:endParaRPr lang="en-US" dirty="0"/>
          </a:p>
          <a:p>
            <a:pPr algn="l"/>
            <a:r>
              <a:rPr lang="en-US" dirty="0"/>
              <a:t>Member : 3</a:t>
            </a:r>
            <a:endParaRPr lang="en-US" dirty="0"/>
          </a:p>
          <a:p>
            <a:pPr algn="l"/>
            <a:r>
              <a:rPr lang="en-US" dirty="0"/>
              <a:t>Name:Kalp Zaveri</a:t>
            </a:r>
            <a:endParaRPr lang="en-US" dirty="0"/>
          </a:p>
          <a:p>
            <a:pPr algn="l"/>
            <a:r>
              <a:rPr lang="en-US" dirty="0"/>
              <a:t>Enrollment no:170510101086</a:t>
            </a:r>
            <a:endParaRPr lang="en-US" dirty="0"/>
          </a:p>
        </p:txBody>
      </p:sp>
      <p:sp>
        <p:nvSpPr>
          <p:cNvPr id="2" name="Title 1"/>
          <p:cNvSpPr>
            <a:spLocks noGrp="1"/>
          </p:cNvSpPr>
          <p:nvPr>
            <p:ph type="ctrTitle"/>
          </p:nvPr>
        </p:nvSpPr>
        <p:spPr/>
        <p:txBody>
          <a:bodyPr>
            <a:normAutofit fontScale="90000"/>
          </a:bodyPr>
          <a:lstStyle/>
          <a:p>
            <a:br>
              <a:rPr lang="en-US" dirty="0"/>
            </a:br>
            <a:r>
              <a:rPr lang="en-US" dirty="0"/>
              <a:t>Submission of Project-II</a:t>
            </a:r>
            <a:br>
              <a:rPr lang="en-US" dirty="0"/>
            </a:br>
            <a:r>
              <a:rPr lang="en-US" dirty="0"/>
              <a:t>Semester: 4</a:t>
            </a:r>
            <a:br>
              <a:rPr lang="en-US" dirty="0"/>
            </a:br>
            <a:r>
              <a:rPr lang="en-US" dirty="0"/>
              <a:t>“Title of your project”</a:t>
            </a:r>
            <a:endParaRPr lang="en-US" dirty="0"/>
          </a:p>
        </p:txBody>
      </p:sp>
      <p:pic>
        <p:nvPicPr>
          <p:cNvPr id="1026" name="Picture 2"/>
          <p:cNvPicPr>
            <a:picLocks noChangeAspect="1" noChangeArrowheads="1"/>
          </p:cNvPicPr>
          <p:nvPr/>
        </p:nvPicPr>
        <p:blipFill>
          <a:blip r:embed="rId1"/>
          <a:srcRect/>
          <a:stretch>
            <a:fillRect/>
          </a:stretch>
        </p:blipFill>
        <p:spPr bwMode="auto">
          <a:xfrm>
            <a:off x="228600" y="5410200"/>
            <a:ext cx="3352800" cy="1038225"/>
          </a:xfrm>
          <a:prstGeom prst="rect">
            <a:avLst/>
          </a:prstGeom>
          <a:noFill/>
          <a:ln w="9525">
            <a:noFill/>
            <a:miter lim="800000"/>
            <a:headEnd/>
            <a:tailEnd/>
          </a:ln>
          <a:effectLst/>
        </p:spPr>
      </p:pic>
      <p:sp>
        <p:nvSpPr>
          <p:cNvPr id="5" name="TextBox 4"/>
          <p:cNvSpPr txBox="1"/>
          <p:nvPr/>
        </p:nvSpPr>
        <p:spPr>
          <a:xfrm>
            <a:off x="3581400" y="6019800"/>
            <a:ext cx="4114800" cy="369332"/>
          </a:xfrm>
          <a:prstGeom prst="rect">
            <a:avLst/>
          </a:prstGeom>
          <a:noFill/>
        </p:spPr>
        <p:txBody>
          <a:bodyPr wrap="square" rtlCol="0">
            <a:spAutoFit/>
          </a:bodyPr>
          <a:lstStyle/>
          <a:p>
            <a:r>
              <a:rPr lang="en-US" dirty="0"/>
              <a:t>PICA- BCA &amp; IMCA</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baseline="30000" dirty="0"/>
              <a:t>nd</a:t>
            </a:r>
            <a:r>
              <a:rPr lang="en-US" dirty="0"/>
              <a:t> level DFD</a:t>
            </a:r>
            <a:endParaRPr lang="en-US" dirty="0"/>
          </a:p>
        </p:txBody>
      </p:sp>
      <p:pic>
        <p:nvPicPr>
          <p:cNvPr id="11" name="Content Placeholder 10"/>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1247525" y="1527175"/>
            <a:ext cx="6612438" cy="4572000"/>
          </a:xfrm>
          <a:ln w="38100">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baseline="30000" dirty="0"/>
              <a:t>nd</a:t>
            </a:r>
            <a:r>
              <a:rPr lang="en-US" dirty="0"/>
              <a:t> level DFD</a:t>
            </a:r>
            <a:endParaRPr lang="en-IN" dirty="0"/>
          </a:p>
        </p:txBody>
      </p:sp>
      <p:pic>
        <p:nvPicPr>
          <p:cNvPr id="5" name="Content Placeholder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1270445" y="1527175"/>
            <a:ext cx="6566597" cy="4572000"/>
          </a:xfrm>
          <a:ln w="38100">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baseline="30000" dirty="0"/>
              <a:t>nd</a:t>
            </a:r>
            <a:r>
              <a:rPr lang="en-US" dirty="0"/>
              <a:t> level DFD</a:t>
            </a:r>
            <a:endParaRPr lang="en-IN" dirty="0"/>
          </a:p>
        </p:txBody>
      </p:sp>
      <p:pic>
        <p:nvPicPr>
          <p:cNvPr id="5" name="Content Placeholder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1273722" y="1527175"/>
            <a:ext cx="6560043" cy="4572000"/>
          </a:xfrm>
          <a:ln w="38100">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Diagram</a:t>
            </a:r>
            <a:endParaRPr lang="en-US" dirty="0"/>
          </a:p>
        </p:txBody>
      </p:sp>
      <p:pic>
        <p:nvPicPr>
          <p:cNvPr id="5" name="Content Placeholder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2057400" y="1600200"/>
            <a:ext cx="5410200" cy="4800600"/>
          </a:xfrm>
          <a:ln w="38100">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Activity Diagram</a:t>
            </a:r>
            <a:endParaRPr lang="en-IN" altLang="en-US"/>
          </a:p>
        </p:txBody>
      </p:sp>
      <p:pic>
        <p:nvPicPr>
          <p:cNvPr id="6" name="Picture 6" descr="Screenshot (11)"/>
          <p:cNvPicPr>
            <a:picLocks noChangeAspect="1"/>
          </p:cNvPicPr>
          <p:nvPr>
            <p:ph sz="quarter" idx="1"/>
          </p:nvPr>
        </p:nvPicPr>
        <p:blipFill>
          <a:blip r:embed="rId1"/>
          <a:stretch>
            <a:fillRect/>
          </a:stretch>
        </p:blipFill>
        <p:spPr>
          <a:xfrm>
            <a:off x="1986915" y="1449070"/>
            <a:ext cx="5170805" cy="4928870"/>
          </a:xfrm>
          <a:prstGeom prst="rect">
            <a:avLst/>
          </a:prstGeom>
          <a:ln w="38100">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Diagram</a:t>
            </a:r>
            <a:endParaRPr lang="en-US" dirty="0"/>
          </a:p>
        </p:txBody>
      </p:sp>
      <p:pic>
        <p:nvPicPr>
          <p:cNvPr id="5" name="Content Placeholder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2676992" y="1524000"/>
            <a:ext cx="4333408" cy="4876800"/>
          </a:xfrm>
          <a:ln w="38100">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Dictionary</a:t>
            </a:r>
            <a:endParaRPr lang="en-US" dirty="0"/>
          </a:p>
        </p:txBody>
      </p:sp>
      <p:pic>
        <p:nvPicPr>
          <p:cNvPr id="14" name="Content Placeholder 13"/>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228600" y="1447799"/>
            <a:ext cx="8686800" cy="4724401"/>
          </a:xfrm>
          <a:ln w="38100">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Dictionary</a:t>
            </a:r>
            <a:endParaRPr lang="en-IN" dirty="0"/>
          </a:p>
        </p:txBody>
      </p:sp>
      <p:pic>
        <p:nvPicPr>
          <p:cNvPr id="5" name="Content Placeholder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228600" y="1415742"/>
            <a:ext cx="8686800" cy="4908858"/>
          </a:xfrm>
          <a:ln w="38100">
            <a:solidFill>
              <a:schemeClr val="tx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a:t>
            </a:r>
            <a:endParaRPr lang="en-US" dirty="0"/>
          </a:p>
        </p:txBody>
      </p:sp>
      <p:sp>
        <p:nvSpPr>
          <p:cNvPr id="3" name="Content Placeholder 2"/>
          <p:cNvSpPr>
            <a:spLocks noGrp="1"/>
          </p:cNvSpPr>
          <p:nvPr>
            <p:ph sz="quarter" idx="1"/>
          </p:nvPr>
        </p:nvSpPr>
        <p:spPr/>
        <p:txBody>
          <a:bodyPr/>
          <a:lstStyle/>
          <a:p>
            <a:r>
              <a:rPr lang="en-US" dirty="0"/>
              <a:t>Put  screenshots and explain in two three lines </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2260" y="1527175"/>
            <a:ext cx="8534400" cy="4778375"/>
          </a:xfrm>
          <a:prstGeom prst="rect">
            <a:avLst/>
          </a:prstGeom>
          <a:ln w="38100">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of main functionality-1</a:t>
            </a:r>
            <a:endParaRPr lang="en-US" dirty="0"/>
          </a:p>
        </p:txBody>
      </p:sp>
      <p:pic>
        <p:nvPicPr>
          <p:cNvPr id="5" name="Content Placeholder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228600" y="1447800"/>
            <a:ext cx="8686800" cy="5181599"/>
          </a:xfrm>
          <a:ln w="38100">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dirty="0"/>
          </a:p>
        </p:txBody>
      </p:sp>
      <p:sp>
        <p:nvSpPr>
          <p:cNvPr id="3" name="Content Placeholder 2"/>
          <p:cNvSpPr>
            <a:spLocks noGrp="1"/>
          </p:cNvSpPr>
          <p:nvPr>
            <p:ph sz="quarter" idx="1"/>
          </p:nvPr>
        </p:nvSpPr>
        <p:spPr/>
        <p:txBody>
          <a:bodyPr/>
          <a:lstStyle/>
          <a:p>
            <a:r>
              <a:rPr lang="en-IN" altLang="en-US" dirty="0"/>
              <a:t>This system is used to manage the bank system which is used by us. As we know that India has the largest number of customer in a banking sector. </a:t>
            </a:r>
            <a:endParaRPr lang="en-IN" altLang="en-US" dirty="0"/>
          </a:p>
          <a:p>
            <a:r>
              <a:rPr lang="en-IN" altLang="en-US" dirty="0"/>
              <a:t> In this banking system there are 3 login places such as admiration , customer and employee.</a:t>
            </a:r>
            <a:endParaRPr lang="en-IN" altLang="en-US" dirty="0"/>
          </a:p>
          <a:p>
            <a:r>
              <a:rPr lang="en-IN" altLang="en-US" dirty="0"/>
              <a:t>In this several account type with its feature and several different facilities is available.</a:t>
            </a:r>
            <a:endParaRPr lang="en-IN" altLang="en-US" dirty="0"/>
          </a:p>
          <a:p>
            <a:r>
              <a:rPr lang="en-IN" altLang="en-US" dirty="0"/>
              <a:t>It also have useful link where we can find the link useful for the customer.</a:t>
            </a:r>
            <a:endParaRPr lang="en-IN" altLang="en-US" dirty="0"/>
          </a:p>
          <a:p>
            <a:r>
              <a:rPr lang="en-IN" altLang="en-US" dirty="0"/>
              <a:t>It also provides loan facilities for the customer.</a:t>
            </a:r>
            <a:endParaRPr lang="en-IN" alt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Admin Home Page</a:t>
            </a:r>
            <a:endParaRPr lang="en-IN" altLang="en-US"/>
          </a:p>
        </p:txBody>
      </p:sp>
      <p:pic>
        <p:nvPicPr>
          <p:cNvPr id="4" name="Content Placeholder 3"/>
          <p:cNvPicPr>
            <a:picLocks noChangeAspect="1"/>
          </p:cNvPicPr>
          <p:nvPr>
            <p:ph sz="quarter" idx="1"/>
          </p:nvPr>
        </p:nvPicPr>
        <p:blipFill>
          <a:blip r:embed="rId1" cstate="print">
            <a:extLst>
              <a:ext uri="{28A0092B-C50C-407E-A947-70E740481C1C}">
                <a14:useLocalDpi xmlns:a14="http://schemas.microsoft.com/office/drawing/2010/main" val="0"/>
              </a:ext>
            </a:extLst>
          </a:blip>
          <a:stretch>
            <a:fillRect/>
          </a:stretch>
        </p:blipFill>
        <p:spPr>
          <a:xfrm>
            <a:off x="191135" y="1630045"/>
            <a:ext cx="8761095" cy="4707890"/>
          </a:xfrm>
          <a:prstGeom prst="rect">
            <a:avLst/>
          </a:prstGeom>
          <a:ln w="38100">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Customer Home Page</a:t>
            </a:r>
            <a:endParaRPr lang="en-IN" altLang="en-US"/>
          </a:p>
        </p:txBody>
      </p:sp>
      <p:pic>
        <p:nvPicPr>
          <p:cNvPr id="4" name="Picture 2"/>
          <p:cNvPicPr>
            <a:picLocks noChangeAspect="1"/>
          </p:cNvPicPr>
          <p:nvPr>
            <p:ph sz="quarter" idx="1"/>
          </p:nvPr>
        </p:nvPicPr>
        <p:blipFill>
          <a:blip r:embed="rId1" cstate="print">
            <a:extLst>
              <a:ext uri="{28A0092B-C50C-407E-A947-70E740481C1C}">
                <a14:useLocalDpi xmlns:a14="http://schemas.microsoft.com/office/drawing/2010/main" val="0"/>
              </a:ext>
            </a:extLst>
          </a:blip>
          <a:stretch>
            <a:fillRect/>
          </a:stretch>
        </p:blipFill>
        <p:spPr>
          <a:xfrm>
            <a:off x="207010" y="1550035"/>
            <a:ext cx="8735060" cy="4802505"/>
          </a:xfrm>
          <a:prstGeom prst="rect">
            <a:avLst/>
          </a:prstGeom>
          <a:ln w="38100">
            <a:solidFill>
              <a:schemeClr val="tx1"/>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Employee Home Page</a:t>
            </a:r>
            <a:endParaRPr lang="en-IN" altLang="en-US"/>
          </a:p>
        </p:txBody>
      </p:sp>
      <p:pic>
        <p:nvPicPr>
          <p:cNvPr id="8" name="Picture 4"/>
          <p:cNvPicPr>
            <a:picLocks noChangeAspect="1"/>
          </p:cNvPicPr>
          <p:nvPr>
            <p:ph sz="quarter" idx="1"/>
          </p:nvPr>
        </p:nvPicPr>
        <p:blipFill>
          <a:blip r:embed="rId1" cstate="print">
            <a:extLst>
              <a:ext uri="{28A0092B-C50C-407E-A947-70E740481C1C}">
                <a14:useLocalDpi xmlns:a14="http://schemas.microsoft.com/office/drawing/2010/main" val="0"/>
              </a:ext>
            </a:extLst>
          </a:blip>
          <a:stretch>
            <a:fillRect/>
          </a:stretch>
        </p:blipFill>
        <p:spPr>
          <a:xfrm>
            <a:off x="198755" y="1506855"/>
            <a:ext cx="8752840" cy="4828540"/>
          </a:xfrm>
          <a:prstGeom prst="rect">
            <a:avLst/>
          </a:prstGeom>
          <a:ln w="38100">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Enhancement</a:t>
            </a:r>
            <a:endParaRPr lang="en-US" dirty="0"/>
          </a:p>
        </p:txBody>
      </p:sp>
      <p:sp>
        <p:nvSpPr>
          <p:cNvPr id="3" name="Content Placeholder 2"/>
          <p:cNvSpPr>
            <a:spLocks noGrp="1"/>
          </p:cNvSpPr>
          <p:nvPr>
            <p:ph sz="quarter" idx="1"/>
          </p:nvPr>
        </p:nvSpPr>
        <p:spPr/>
        <p:txBody>
          <a:bodyPr>
            <a:normAutofit fontScale="62500" lnSpcReduction="20000"/>
          </a:bodyPr>
          <a:lstStyle/>
          <a:p>
            <a:r>
              <a:rPr lang="en-IN" b="1" dirty="0">
                <a:latin typeface="Times New Roman" panose="02020603050405020304" charset="0"/>
                <a:cs typeface="Times New Roman" panose="02020603050405020304" charset="0"/>
              </a:rPr>
              <a:t>Current status of project</a:t>
            </a:r>
            <a:r>
              <a:rPr lang="en-IN" dirty="0">
                <a:latin typeface="Times New Roman" panose="02020603050405020304" charset="0"/>
                <a:cs typeface="Times New Roman" panose="02020603050405020304" charset="0"/>
              </a:rPr>
              <a:t>: -This project is now wards complete but we can add more things like ATM, Online Transactions through Online Banking.</a:t>
            </a:r>
            <a:endParaRPr lang="en-IN" dirty="0">
              <a:latin typeface="Times New Roman" panose="02020603050405020304" charset="0"/>
              <a:cs typeface="Times New Roman" panose="02020603050405020304" charset="0"/>
            </a:endParaRPr>
          </a:p>
          <a:p>
            <a:pPr marL="0" indent="0">
              <a:buNone/>
            </a:pPr>
            <a:r>
              <a:rPr lang="en-IN" dirty="0">
                <a:latin typeface="Times New Roman" panose="02020603050405020304" charset="0"/>
                <a:cs typeface="Times New Roman" panose="02020603050405020304" charset="0"/>
              </a:rPr>
              <a:t> </a:t>
            </a:r>
            <a:endParaRPr lang="en-IN" dirty="0">
              <a:latin typeface="Times New Roman" panose="02020603050405020304" charset="0"/>
              <a:cs typeface="Times New Roman" panose="02020603050405020304" charset="0"/>
            </a:endParaRPr>
          </a:p>
          <a:p>
            <a:r>
              <a:rPr lang="en-IN" b="1" dirty="0">
                <a:latin typeface="Times New Roman" panose="02020603050405020304" charset="0"/>
                <a:cs typeface="Times New Roman" panose="02020603050405020304" charset="0"/>
              </a:rPr>
              <a:t>Remaining areas of concern</a:t>
            </a:r>
            <a:r>
              <a:rPr lang="en-IN" dirty="0">
                <a:latin typeface="Times New Roman" panose="02020603050405020304" charset="0"/>
                <a:cs typeface="Times New Roman" panose="02020603050405020304" charset="0"/>
              </a:rPr>
              <a:t>: -This software project is complete and can be used to access records, can generate reports whenever necessary or needed.</a:t>
            </a:r>
            <a:endParaRPr lang="en-IN" dirty="0">
              <a:latin typeface="Times New Roman" panose="02020603050405020304" charset="0"/>
              <a:cs typeface="Times New Roman" panose="02020603050405020304" charset="0"/>
            </a:endParaRPr>
          </a:p>
          <a:p>
            <a:pPr marL="0" indent="0">
              <a:buNone/>
            </a:pPr>
            <a:endParaRPr lang="en-IN" dirty="0">
              <a:latin typeface="Times New Roman" panose="02020603050405020304" charset="0"/>
              <a:cs typeface="Times New Roman" panose="02020603050405020304" charset="0"/>
            </a:endParaRPr>
          </a:p>
          <a:p>
            <a:r>
              <a:rPr lang="en-IN" b="1" dirty="0">
                <a:latin typeface="Times New Roman" panose="02020603050405020304" charset="0"/>
                <a:cs typeface="Times New Roman" panose="02020603050405020304" charset="0"/>
              </a:rPr>
              <a:t>Technical and managerial lessons learnt</a:t>
            </a:r>
            <a:r>
              <a:rPr lang="en-IN" dirty="0">
                <a:latin typeface="Times New Roman" panose="02020603050405020304" charset="0"/>
                <a:cs typeface="Times New Roman" panose="02020603050405020304" charset="0"/>
              </a:rPr>
              <a:t>: - During the development of project we have learnt many lessons like the rules prevailing within an organization like: -</a:t>
            </a:r>
            <a:endParaRPr lang="en-IN" dirty="0">
              <a:latin typeface="Times New Roman" panose="02020603050405020304" charset="0"/>
              <a:cs typeface="Times New Roman" panose="02020603050405020304" charset="0"/>
            </a:endParaRPr>
          </a:p>
          <a:p>
            <a:pPr marL="342900" indent="-342900">
              <a:buAutoNum type="arabicPeriod"/>
            </a:pPr>
            <a:r>
              <a:rPr lang="en-IN" dirty="0">
                <a:latin typeface="Times New Roman" panose="02020603050405020304" charset="0"/>
                <a:cs typeface="Times New Roman" panose="02020603050405020304" charset="0"/>
              </a:rPr>
              <a:t>Proper defined structure.</a:t>
            </a:r>
            <a:endParaRPr lang="en-IN" dirty="0">
              <a:latin typeface="Times New Roman" panose="02020603050405020304" charset="0"/>
              <a:cs typeface="Times New Roman" panose="02020603050405020304" charset="0"/>
            </a:endParaRPr>
          </a:p>
          <a:p>
            <a:pPr marL="342900" indent="-342900">
              <a:buAutoNum type="arabicPeriod"/>
            </a:pPr>
            <a:r>
              <a:rPr lang="en-IN" dirty="0">
                <a:latin typeface="Times New Roman" panose="02020603050405020304" charset="0"/>
                <a:cs typeface="Times New Roman" panose="02020603050405020304" charset="0"/>
              </a:rPr>
              <a:t>Good chain of commands.</a:t>
            </a:r>
            <a:endParaRPr lang="en-IN" dirty="0">
              <a:latin typeface="Times New Roman" panose="02020603050405020304" charset="0"/>
              <a:cs typeface="Times New Roman" panose="02020603050405020304" charset="0"/>
            </a:endParaRPr>
          </a:p>
          <a:p>
            <a:pPr marL="342900" indent="-342900">
              <a:buAutoNum type="arabicPeriod"/>
            </a:pPr>
            <a:r>
              <a:rPr lang="en-IN" dirty="0">
                <a:latin typeface="Times New Roman" panose="02020603050405020304" charset="0"/>
                <a:cs typeface="Times New Roman" panose="02020603050405020304" charset="0"/>
              </a:rPr>
              <a:t>Work should be divided among each other.</a:t>
            </a:r>
            <a:endParaRPr lang="en-IN" dirty="0">
              <a:latin typeface="Times New Roman" panose="02020603050405020304" charset="0"/>
              <a:cs typeface="Times New Roman" panose="02020603050405020304" charset="0"/>
            </a:endParaRPr>
          </a:p>
          <a:p>
            <a:pPr marL="0" indent="0">
              <a:buNone/>
            </a:pPr>
            <a:endParaRPr lang="en-IN" dirty="0">
              <a:latin typeface="Times New Roman" panose="02020603050405020304" charset="0"/>
              <a:cs typeface="Times New Roman" panose="02020603050405020304" charset="0"/>
            </a:endParaRPr>
          </a:p>
          <a:p>
            <a:r>
              <a:rPr lang="en-IN" b="1" dirty="0">
                <a:latin typeface="Times New Roman" panose="02020603050405020304" charset="0"/>
                <a:cs typeface="Times New Roman" panose="02020603050405020304" charset="0"/>
              </a:rPr>
              <a:t>Future recommendations:</a:t>
            </a:r>
            <a:r>
              <a:rPr lang="en-IN" dirty="0">
                <a:latin typeface="Times New Roman" panose="02020603050405020304" charset="0"/>
                <a:cs typeface="Times New Roman" panose="02020603050405020304" charset="0"/>
              </a:rPr>
              <a:t> -As we all know that the change is permanent, so according to change this project can be modified or manipulated according to needs.</a:t>
            </a:r>
            <a:endParaRPr lang="en-IN"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Bibliography</a:t>
            </a:r>
            <a:endParaRPr lang="en-IN" altLang="en-US"/>
          </a:p>
        </p:txBody>
      </p:sp>
      <p:sp>
        <p:nvSpPr>
          <p:cNvPr id="3" name="Content Placeholder 2"/>
          <p:cNvSpPr>
            <a:spLocks noGrp="1"/>
          </p:cNvSpPr>
          <p:nvPr>
            <p:ph sz="quarter" idx="1"/>
          </p:nvPr>
        </p:nvSpPr>
        <p:spPr/>
        <p:txBody>
          <a:bodyPr>
            <a:normAutofit fontScale="70000"/>
          </a:bodyPr>
          <a:p>
            <a:r>
              <a:rPr lang="en-US" b="1"/>
              <a:t>W3School</a:t>
            </a:r>
            <a:r>
              <a:rPr lang="en-US"/>
              <a:t>- we have learn several command using this website which make us to execute our program as we know that without studying from latest technology we cannot make our project.</a:t>
            </a:r>
            <a:endParaRPr lang="en-US"/>
          </a:p>
          <a:p>
            <a:r>
              <a:rPr lang="en-US" b="1"/>
              <a:t>YouTube</a:t>
            </a:r>
            <a:r>
              <a:rPr lang="en-US"/>
              <a:t>- The second most useful for developing our project is YouTube in which we watch video for implementing our program such as connecting database, firing query and many more.</a:t>
            </a:r>
            <a:endParaRPr lang="en-US"/>
          </a:p>
          <a:p>
            <a:r>
              <a:rPr lang="en-US" b="1">
                <a:latin typeface="Times New Roman" panose="02020603050405020304" charset="0"/>
                <a:cs typeface="Times New Roman" panose="02020603050405020304" charset="0"/>
              </a:rPr>
              <a:t>Books</a:t>
            </a:r>
            <a:endParaRPr lang="en-US"/>
          </a:p>
          <a:p>
            <a:pPr marL="457200" indent="-457200">
              <a:buAutoNum type="arabicPeriod"/>
            </a:pPr>
            <a:r>
              <a:rPr lang="en-US"/>
              <a:t>Learning ASP.Net and C# .Net. -Ramesh Baangia.</a:t>
            </a:r>
            <a:endParaRPr lang="en-US"/>
          </a:p>
          <a:p>
            <a:pPr marL="457200" indent="-457200">
              <a:buAutoNum type="arabicPeriod"/>
            </a:pPr>
            <a:r>
              <a:rPr lang="en-US"/>
              <a:t>ASP.Net 4 - Stephan Walther.</a:t>
            </a:r>
            <a:endParaRPr lang="en-US"/>
          </a:p>
          <a:p>
            <a:r>
              <a:rPr lang="en-US" b="1"/>
              <a:t>Web References</a:t>
            </a:r>
            <a:endParaRPr lang="en-US" b="1"/>
          </a:p>
          <a:p>
            <a:pPr marL="457200" indent="-457200">
              <a:buAutoNum type="arabicPeriod"/>
            </a:pPr>
            <a:r>
              <a:rPr lang="en-US" u="sng">
                <a:solidFill>
                  <a:srgbClr val="FF0000"/>
                </a:solidFill>
              </a:rPr>
              <a:t>https://www.w3schools.com/asp/webpages_intro.asp</a:t>
            </a:r>
            <a:endParaRPr lang="en-US"/>
          </a:p>
          <a:p>
            <a:pPr marL="457200" indent="-457200">
              <a:buAutoNum type="arabicPeriod"/>
            </a:pPr>
            <a:r>
              <a:rPr lang="en-US" u="sng">
                <a:solidFill>
                  <a:srgbClr val="FF0000"/>
                </a:solidFill>
              </a:rPr>
              <a:t>https://www.tutorialspoint.com/asp.net/</a:t>
            </a:r>
            <a:endParaRPr lang="en-US"/>
          </a:p>
          <a:p>
            <a:pPr marL="457200" indent="-457200">
              <a:buAutoNum type="arabicPeriod"/>
            </a:pPr>
            <a:r>
              <a:rPr lang="en-US" u="sng">
                <a:solidFill>
                  <a:srgbClr val="FF0000"/>
                </a:solidFill>
              </a:rPr>
              <a:t>http://www.pragimtech.com/free-aspnet-video-tutorial.aspx</a:t>
            </a:r>
            <a:endParaRPr lang="en-US" u="sng">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76600"/>
            <a:ext cx="8534400" cy="758952"/>
          </a:xfrm>
        </p:spPr>
        <p:txBody>
          <a:bodyPr/>
          <a:lstStyle/>
          <a:p>
            <a:r>
              <a:rPr lang="en-US" dirty="0"/>
              <a:t>Thank you!!!</a:t>
            </a:r>
            <a:endParaRPr lang="en-US" dirty="0"/>
          </a:p>
        </p:txBody>
      </p:sp>
      <p:sp>
        <p:nvSpPr>
          <p:cNvPr id="3" name="Content Placeholder 2"/>
          <p:cNvSpPr>
            <a:spLocks noGrp="1"/>
          </p:cNvSpPr>
          <p:nvPr>
            <p:ph sz="quarter" idx="1"/>
          </p:nvPr>
        </p:nvSpPr>
        <p:spPr/>
        <p:txBody>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System</a:t>
            </a:r>
            <a:endParaRPr lang="en-US" dirty="0"/>
          </a:p>
        </p:txBody>
      </p:sp>
      <p:sp>
        <p:nvSpPr>
          <p:cNvPr id="3" name="Content Placeholder 2"/>
          <p:cNvSpPr>
            <a:spLocks noGrp="1"/>
          </p:cNvSpPr>
          <p:nvPr>
            <p:ph sz="quarter" idx="1"/>
          </p:nvPr>
        </p:nvSpPr>
        <p:spPr/>
        <p:txBody>
          <a:bodyPr>
            <a:normAutofit fontScale="90000"/>
          </a:bodyPr>
          <a:lstStyle/>
          <a:p>
            <a:r>
              <a:rPr lang="en-IN" altLang="en-US" dirty="0"/>
              <a:t>•Our banking management system is work inside the computer system of bank.</a:t>
            </a:r>
            <a:endParaRPr lang="en-IN" altLang="en-US" dirty="0"/>
          </a:p>
          <a:p>
            <a:r>
              <a:rPr lang="en-IN" altLang="en-US" dirty="0"/>
              <a:t>•Our system have three type of user.1)Admin 2) Customer 3) Employee.</a:t>
            </a:r>
            <a:endParaRPr lang="en-IN" altLang="en-US" dirty="0"/>
          </a:p>
          <a:p>
            <a:r>
              <a:rPr lang="en-IN" altLang="en-US" dirty="0"/>
              <a:t>•With the admin control admin can create id and password for customer control and employee control and also view information about customer a/c and transaction.</a:t>
            </a:r>
            <a:endParaRPr lang="en-IN" altLang="en-US" dirty="0"/>
          </a:p>
          <a:p>
            <a:r>
              <a:rPr lang="en-IN" altLang="en-US" dirty="0"/>
              <a:t>•With the customer control they can 1)Create Account       2)Update Account 3) view reports etc…</a:t>
            </a:r>
            <a:endParaRPr lang="en-IN" altLang="en-US" dirty="0"/>
          </a:p>
          <a:p>
            <a:r>
              <a:rPr lang="en-IN" altLang="en-US" dirty="0"/>
              <a:t>•With the employee control employee can perform transaction, view reports, generate OTP, View transaction.</a:t>
            </a:r>
            <a:endParaRPr lang="en-I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Drawbacks of Existing System</a:t>
            </a:r>
            <a:endParaRPr lang="en-US" dirty="0"/>
          </a:p>
        </p:txBody>
      </p:sp>
      <p:sp>
        <p:nvSpPr>
          <p:cNvPr id="3" name="Content Placeholder 2"/>
          <p:cNvSpPr>
            <a:spLocks noGrp="1"/>
          </p:cNvSpPr>
          <p:nvPr>
            <p:ph sz="quarter" idx="1"/>
          </p:nvPr>
        </p:nvSpPr>
        <p:spPr/>
        <p:txBody>
          <a:bodyPr/>
          <a:lstStyle/>
          <a:p>
            <a:pPr marL="0" indent="0">
              <a:buNone/>
            </a:pPr>
            <a:r>
              <a:rPr lang="en-IN" altLang="en-US" dirty="0">
                <a:sym typeface="+mn-ea"/>
              </a:rPr>
              <a:t> PROBLEMS WITH EXISTING SYSTEM</a:t>
            </a:r>
            <a:endParaRPr lang="en-IN" altLang="en-US" dirty="0"/>
          </a:p>
          <a:p>
            <a:r>
              <a:rPr lang="en-IN" altLang="en-US" dirty="0">
                <a:sym typeface="+mn-ea"/>
              </a:rPr>
              <a:t> Lack of security of data.</a:t>
            </a:r>
            <a:endParaRPr lang="en-IN" altLang="en-US" dirty="0"/>
          </a:p>
          <a:p>
            <a:r>
              <a:rPr lang="en-IN" altLang="en-US" dirty="0">
                <a:sym typeface="+mn-ea"/>
              </a:rPr>
              <a:t> Time consuming.</a:t>
            </a:r>
            <a:endParaRPr lang="en-IN" altLang="en-US" dirty="0"/>
          </a:p>
          <a:p>
            <a:r>
              <a:rPr lang="en-IN" altLang="en-US" dirty="0"/>
              <a:t> Consumes large volume of paper work.</a:t>
            </a:r>
            <a:endParaRPr lang="en-IN" altLang="en-US" dirty="0"/>
          </a:p>
          <a:p>
            <a:r>
              <a:rPr lang="en-IN" altLang="en-US" dirty="0"/>
              <a:t> Needs manual calculations.</a:t>
            </a:r>
            <a:endParaRPr lang="en-IN" altLang="en-US" dirty="0"/>
          </a:p>
          <a:p>
            <a:r>
              <a:rPr lang="en-IN" altLang="en-US" dirty="0"/>
              <a:t> No direct role for the higher officials.</a:t>
            </a:r>
            <a:endParaRPr lang="en-IN" altLang="en-US" dirty="0"/>
          </a:p>
          <a:p>
            <a:r>
              <a:rPr lang="en-IN" altLang="en-US" dirty="0"/>
              <a:t> Damage of machines due to lack of attention.</a:t>
            </a:r>
            <a:endParaRPr lang="en-IN" altLang="en-US" dirty="0"/>
          </a:p>
          <a:p>
            <a:endParaRPr lang="en-IN" altLang="en-US" dirty="0"/>
          </a:p>
          <a:p>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new system</a:t>
            </a:r>
            <a:endParaRPr lang="en-US" dirty="0"/>
          </a:p>
        </p:txBody>
      </p:sp>
      <p:sp>
        <p:nvSpPr>
          <p:cNvPr id="3" name="Content Placeholder 2"/>
          <p:cNvSpPr>
            <a:spLocks noGrp="1"/>
          </p:cNvSpPr>
          <p:nvPr>
            <p:ph sz="quarter" idx="1"/>
          </p:nvPr>
        </p:nvSpPr>
        <p:spPr/>
        <p:txBody>
          <a:bodyPr/>
          <a:lstStyle/>
          <a:p>
            <a:r>
              <a:rPr lang="en-IN" altLang="en-US" dirty="0"/>
              <a:t>Banking calculator.</a:t>
            </a:r>
            <a:endParaRPr lang="en-IN" altLang="en-US" dirty="0"/>
          </a:p>
          <a:p>
            <a:r>
              <a:rPr lang="en-IN" altLang="en-US" dirty="0"/>
              <a:t>Online information about auction of properties .</a:t>
            </a:r>
            <a:endParaRPr lang="en-IN" alt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Technologies used</a:t>
            </a:r>
            <a:endParaRPr lang="en-US" dirty="0"/>
          </a:p>
        </p:txBody>
      </p:sp>
      <p:sp>
        <p:nvSpPr>
          <p:cNvPr id="3" name="Content Placeholder 2"/>
          <p:cNvSpPr>
            <a:spLocks noGrp="1"/>
          </p:cNvSpPr>
          <p:nvPr>
            <p:ph sz="quarter" idx="1"/>
          </p:nvPr>
        </p:nvSpPr>
        <p:spPr/>
        <p:txBody>
          <a:bodyPr/>
          <a:lstStyle/>
          <a:p>
            <a:r>
              <a:rPr lang="en-IN" altLang="en-US" dirty="0"/>
              <a:t>Technologies we are going to use such as asp.net with </a:t>
            </a:r>
            <a:r>
              <a:rPr lang="en-IN" altLang="en-US" dirty="0" err="1"/>
              <a:t>c#</a:t>
            </a:r>
            <a:r>
              <a:rPr lang="en-IN" altLang="en-US" dirty="0"/>
              <a:t> as backend code.</a:t>
            </a:r>
            <a:endParaRPr lang="en-IN" altLang="en-US" dirty="0"/>
          </a:p>
          <a:p>
            <a:r>
              <a:rPr lang="en-IN" altLang="en-US" dirty="0"/>
              <a:t>In the front we use basic HTML with CSS.</a:t>
            </a:r>
            <a:endParaRPr lang="en-IN" altLang="en-US" dirty="0"/>
          </a:p>
          <a:p>
            <a:r>
              <a:rPr lang="en-IN" altLang="en-US" dirty="0"/>
              <a:t>Tools used such as laptop.</a:t>
            </a:r>
            <a:endParaRPr lang="en-IN" alt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SystemUsers</a:t>
            </a:r>
            <a:endParaRPr lang="en-US" dirty="0"/>
          </a:p>
        </p:txBody>
      </p:sp>
      <p:sp>
        <p:nvSpPr>
          <p:cNvPr id="3" name="Content Placeholder 2"/>
          <p:cNvSpPr>
            <a:spLocks noGrp="1"/>
          </p:cNvSpPr>
          <p:nvPr>
            <p:ph sz="quarter" idx="1"/>
          </p:nvPr>
        </p:nvSpPr>
        <p:spPr/>
        <p:txBody>
          <a:bodyPr>
            <a:normAutofit lnSpcReduction="10000"/>
          </a:bodyPr>
          <a:lstStyle/>
          <a:p>
            <a:pPr marL="0" indent="0">
              <a:buNone/>
            </a:pPr>
            <a:r>
              <a:rPr lang="en-IN" altLang="en-US" sz="1800" dirty="0"/>
              <a:t>1.Administrator.</a:t>
            </a:r>
            <a:endParaRPr lang="en-IN" altLang="en-US" sz="1800" dirty="0"/>
          </a:p>
          <a:p>
            <a:pPr marL="0" indent="0">
              <a:buNone/>
            </a:pPr>
            <a:r>
              <a:rPr lang="en-IN" altLang="en-US" sz="1800" dirty="0"/>
              <a:t>2. Employee.</a:t>
            </a:r>
            <a:endParaRPr lang="en-IN" altLang="en-US" sz="1800" dirty="0"/>
          </a:p>
          <a:p>
            <a:pPr marL="0" indent="0">
              <a:buNone/>
            </a:pPr>
            <a:r>
              <a:rPr lang="en-IN" altLang="en-US" sz="1800" dirty="0"/>
              <a:t>3.Customer.</a:t>
            </a:r>
            <a:endParaRPr lang="en-IN" altLang="en-US" sz="1800" dirty="0"/>
          </a:p>
          <a:p>
            <a:r>
              <a:rPr lang="en-IN" altLang="en-US" sz="1800" dirty="0"/>
              <a:t>1.Administrator: - The role of bank admin is to create id and password for customer control and employee control for website.  Admin can also view all transaction and all information of customer.</a:t>
            </a:r>
            <a:endParaRPr lang="en-IN" altLang="en-US" sz="1800" dirty="0"/>
          </a:p>
          <a:p>
            <a:endParaRPr lang="en-IN" altLang="en-US" sz="1800" dirty="0"/>
          </a:p>
          <a:p>
            <a:r>
              <a:rPr lang="en-IN" altLang="en-US" sz="1800" dirty="0"/>
              <a:t>2.Employee: - The role of Employee control is to view reports of customer account and also done transaction according to need of customer and also generate OTP (one time password) for transaction. </a:t>
            </a:r>
            <a:endParaRPr lang="en-IN" altLang="en-US" sz="1800" dirty="0"/>
          </a:p>
          <a:p>
            <a:endParaRPr lang="en-IN" altLang="en-US" sz="1800" dirty="0"/>
          </a:p>
          <a:p>
            <a:r>
              <a:rPr lang="en-IN" altLang="en-US" sz="1800" dirty="0"/>
              <a:t>3.Customer: - The role of Customer control is to create new customer account according to application form and also update account if needed and view reports of customer account and also can change password, view transaction report.</a:t>
            </a:r>
            <a:endParaRPr lang="en-IN" alt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level DFD</a:t>
            </a:r>
            <a:endParaRPr lang="en-US" dirty="0"/>
          </a:p>
        </p:txBody>
      </p:sp>
      <p:pic>
        <p:nvPicPr>
          <p:cNvPr id="21" name="Content Placeholder 20"/>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908907" y="1527175"/>
            <a:ext cx="7289674" cy="4572000"/>
          </a:xfrm>
          <a:ln w="38100">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baseline="30000" dirty="0"/>
              <a:t>st</a:t>
            </a:r>
            <a:r>
              <a:rPr lang="en-US" dirty="0"/>
              <a:t> level DFD</a:t>
            </a:r>
            <a:endParaRPr lang="en-US" dirty="0"/>
          </a:p>
        </p:txBody>
      </p:sp>
      <p:pic>
        <p:nvPicPr>
          <p:cNvPr id="4" name="Content Placeholder 3" descr="Screenshot (13)"/>
          <p:cNvPicPr>
            <a:picLocks noChangeAspect="1"/>
          </p:cNvPicPr>
          <p:nvPr>
            <p:ph sz="quarter" idx="1"/>
          </p:nvPr>
        </p:nvPicPr>
        <p:blipFill>
          <a:blip r:embed="rId1"/>
          <a:stretch>
            <a:fillRect/>
          </a:stretch>
        </p:blipFill>
        <p:spPr>
          <a:xfrm>
            <a:off x="1058545" y="1527175"/>
            <a:ext cx="6897370" cy="4834890"/>
          </a:xfrm>
          <a:prstGeom prst="rect">
            <a:avLst/>
          </a:prstGeom>
          <a:ln w="38100">
            <a:solidFill>
              <a:schemeClr val="tx1"/>
            </a:solidFill>
          </a:ln>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0</TotalTime>
  <Words>4023</Words>
  <Application>WPS Presentation</Application>
  <PresentationFormat>On-screen Show (4:3)</PresentationFormat>
  <Paragraphs>130</Paragraphs>
  <Slides>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SimSun</vt:lpstr>
      <vt:lpstr>Wingdings</vt:lpstr>
      <vt:lpstr>Wingdings 2</vt:lpstr>
      <vt:lpstr>Wingdings</vt:lpstr>
      <vt:lpstr>Georgia</vt:lpstr>
      <vt:lpstr>Microsoft YaHei</vt:lpstr>
      <vt:lpstr>Arial Unicode MS</vt:lpstr>
      <vt:lpstr>Calibri</vt:lpstr>
      <vt:lpstr>Wingdings</vt:lpstr>
      <vt:lpstr>Times New Roman</vt:lpstr>
      <vt:lpstr>Civic</vt:lpstr>
      <vt:lpstr> Submission of Project-II Semester: 4 “Title of your project”</vt:lpstr>
      <vt:lpstr>Introduction</vt:lpstr>
      <vt:lpstr>Existing System</vt:lpstr>
      <vt:lpstr>Drawbacks of Existing System</vt:lpstr>
      <vt:lpstr>Functions of new system</vt:lpstr>
      <vt:lpstr>Tools and Technologies used</vt:lpstr>
      <vt:lpstr>SystemUsers</vt:lpstr>
      <vt:lpstr>Context level DFD</vt:lpstr>
      <vt:lpstr>1st level DFD</vt:lpstr>
      <vt:lpstr>2nd level DFD</vt:lpstr>
      <vt:lpstr>2nd level DFD</vt:lpstr>
      <vt:lpstr>2nd level DFD</vt:lpstr>
      <vt:lpstr>E-R Diagram</vt:lpstr>
      <vt:lpstr>PowerPoint 演示文稿</vt:lpstr>
      <vt:lpstr>Use Case Diagram</vt:lpstr>
      <vt:lpstr>Data Dictionary</vt:lpstr>
      <vt:lpstr>Data Dictionary</vt:lpstr>
      <vt:lpstr>Screenshots</vt:lpstr>
      <vt:lpstr>Coding of main functionality-1</vt:lpstr>
      <vt:lpstr>PowerPoint 演示文稿</vt:lpstr>
      <vt:lpstr>PowerPoint 演示文稿</vt:lpstr>
      <vt:lpstr>PowerPoint 演示文稿</vt:lpstr>
      <vt:lpstr>Future Enhancement</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Parul</dc:creator>
  <cp:lastModifiedBy>Hardik</cp:lastModifiedBy>
  <cp:revision>40</cp:revision>
  <dcterms:created xsi:type="dcterms:W3CDTF">2017-04-05T09:26:00Z</dcterms:created>
  <dcterms:modified xsi:type="dcterms:W3CDTF">2019-04-11T15:34:04Z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